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 SemiBold"/>
      <p:regular r:id="rId23"/>
      <p:bold r:id="rId24"/>
      <p:italic r:id="rId25"/>
      <p:boldItalic r:id="rId26"/>
    </p:embeddedFont>
    <p:embeddedFont>
      <p:font typeface="Montserrat Medium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SemiBold-bold.fntdata"/><Relationship Id="rId23" Type="http://schemas.openxmlformats.org/officeDocument/2006/relationships/font" Target="fonts/Montserrat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boldItalic.fntdata"/><Relationship Id="rId25" Type="http://schemas.openxmlformats.org/officeDocument/2006/relationships/font" Target="fonts/MontserratSemiBold-italic.fntdata"/><Relationship Id="rId28" Type="http://schemas.openxmlformats.org/officeDocument/2006/relationships/font" Target="fonts/MontserratMedium-bold.fntdata"/><Relationship Id="rId27" Type="http://schemas.openxmlformats.org/officeDocument/2006/relationships/font" Target="fonts/Montserrat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MontserratMedium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gif>
</file>

<file path=ppt/media/image16.gif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e89c9d032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e89c9d032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153533004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153533004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89c9d032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89c9d032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e89c9d032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e89c9d032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e89c9d032e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e89c9d032e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89c9d032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e89c9d032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153533004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153533004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153533004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15353300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e89c9d032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e89c9d032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e89c9d032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e89c9d032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e89c9d032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e89c9d032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e89c9d032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e89c9d032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e8bdcd8b9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e8bdcd8b9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e8bdcd8b9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e8bdcd8b9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8bdcd8b9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8bdcd8b9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153533004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153533004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gif"/><Relationship Id="rId4" Type="http://schemas.openxmlformats.org/officeDocument/2006/relationships/image" Target="../media/image16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17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4.png"/><Relationship Id="rId7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231950" y="1797900"/>
            <a:ext cx="86196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Montserrat SemiBold"/>
                <a:ea typeface="Montserrat SemiBold"/>
                <a:cs typeface="Montserrat SemiBold"/>
                <a:sym typeface="Montserrat SemiBold"/>
              </a:rPr>
              <a:t>Simuliranje širenja toplote korišćenjem neuronske mreže informisane fizikom</a:t>
            </a:r>
            <a:endParaRPr sz="27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5180400" y="4637575"/>
            <a:ext cx="3844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 Medium"/>
                <a:ea typeface="Montserrat Medium"/>
                <a:cs typeface="Montserrat Medium"/>
                <a:sym typeface="Montserrat Medium"/>
              </a:rPr>
              <a:t>Nikola Kušlaković RA 8/2021</a:t>
            </a:r>
            <a:endParaRPr sz="15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750" y="1250462"/>
            <a:ext cx="7616476" cy="352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/>
          <p:nvPr/>
        </p:nvSpPr>
        <p:spPr>
          <a:xfrm>
            <a:off x="1170125" y="362550"/>
            <a:ext cx="6803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Montserrat SemiBold"/>
                <a:ea typeface="Montserrat SemiBold"/>
                <a:cs typeface="Montserrat SemiBold"/>
                <a:sym typeface="Montserrat SemiBold"/>
              </a:rPr>
              <a:t>Arhitektura neuronske mreže informisane fizikom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2675" y="2190450"/>
            <a:ext cx="2834075" cy="283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/>
        </p:nvSpPr>
        <p:spPr>
          <a:xfrm>
            <a:off x="640325" y="654125"/>
            <a:ext cx="6803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Montserrat SemiBold"/>
                <a:ea typeface="Montserrat SemiBold"/>
                <a:cs typeface="Montserrat SemiBold"/>
                <a:sym typeface="Montserrat SemiBold"/>
              </a:rPr>
              <a:t>Podaci za treniranje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2" name="Google Shape;122;p23"/>
          <p:cNvSpPr txBox="1"/>
          <p:nvPr/>
        </p:nvSpPr>
        <p:spPr>
          <a:xfrm>
            <a:off x="418650" y="1386775"/>
            <a:ext cx="7827300" cy="286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Uzorkujemo: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Tačke iz domena i bilo kog vremenskog trenutka (kolokacione tačke)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Tačke iz početnih uslova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○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Tačke iz graničnih uslova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Kolokacione tačke nisu jedine labelirane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Koristimo i eksperimentalne podatke ako ih imamo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/>
        </p:nvSpPr>
        <p:spPr>
          <a:xfrm>
            <a:off x="474950" y="1798950"/>
            <a:ext cx="3519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Montserrat Medium"/>
                <a:ea typeface="Montserrat Medium"/>
                <a:cs typeface="Montserrat Medium"/>
                <a:sym typeface="Montserrat Medium"/>
              </a:rPr>
              <a:t>Rezultati</a:t>
            </a:r>
            <a:endParaRPr sz="32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7065" y="1196100"/>
            <a:ext cx="4699160" cy="33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96100"/>
            <a:ext cx="4699160" cy="3399589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/>
        </p:nvSpPr>
        <p:spPr>
          <a:xfrm>
            <a:off x="458075" y="591600"/>
            <a:ext cx="3167700" cy="5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Metoda konačne razlike</a:t>
            </a:r>
            <a:endParaRPr sz="18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5" name="Google Shape;135;p25"/>
          <p:cNvSpPr txBox="1"/>
          <p:nvPr/>
        </p:nvSpPr>
        <p:spPr>
          <a:xfrm>
            <a:off x="4998200" y="547800"/>
            <a:ext cx="3167700" cy="6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Neuronska mreža informisana fizikom</a:t>
            </a:r>
            <a:endParaRPr sz="1800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/>
        </p:nvSpPr>
        <p:spPr>
          <a:xfrm>
            <a:off x="451475" y="479475"/>
            <a:ext cx="5687100" cy="5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Relativna greška neuronske mreže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0525" y="1116550"/>
            <a:ext cx="4942950" cy="370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475" y="1562564"/>
            <a:ext cx="3680750" cy="29227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400" y="1461600"/>
            <a:ext cx="4166275" cy="312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7"/>
          <p:cNvSpPr txBox="1"/>
          <p:nvPr/>
        </p:nvSpPr>
        <p:spPr>
          <a:xfrm>
            <a:off x="451475" y="479475"/>
            <a:ext cx="5687100" cy="5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Parametarska identifikacija - otkrivanje PDJ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/>
          <p:nvPr/>
        </p:nvSpPr>
        <p:spPr>
          <a:xfrm>
            <a:off x="474950" y="1798950"/>
            <a:ext cx="4571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Montserrat Medium"/>
                <a:ea typeface="Montserrat Medium"/>
                <a:cs typeface="Montserrat Medium"/>
                <a:sym typeface="Montserrat Medium"/>
              </a:rPr>
              <a:t>Pitanja?</a:t>
            </a:r>
            <a:endParaRPr sz="32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/>
        </p:nvSpPr>
        <p:spPr>
          <a:xfrm>
            <a:off x="474950" y="1798950"/>
            <a:ext cx="5012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Montserrat Medium"/>
                <a:ea typeface="Montserrat Medium"/>
                <a:cs typeface="Montserrat Medium"/>
                <a:sym typeface="Montserrat Medium"/>
              </a:rPr>
              <a:t>Hvala na pažnji!</a:t>
            </a:r>
            <a:endParaRPr sz="32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474950" y="1798950"/>
            <a:ext cx="3519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Montserrat Medium"/>
                <a:ea typeface="Montserrat Medium"/>
                <a:cs typeface="Montserrat Medium"/>
                <a:sym typeface="Montserrat Medium"/>
              </a:rPr>
              <a:t>Uvod</a:t>
            </a:r>
            <a:endParaRPr sz="32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/>
        </p:nvSpPr>
        <p:spPr>
          <a:xfrm>
            <a:off x="640325" y="654125"/>
            <a:ext cx="68037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Montserrat SemiBold"/>
                <a:ea typeface="Montserrat SemiBold"/>
                <a:cs typeface="Montserrat SemiBold"/>
                <a:sym typeface="Montserrat SemiBold"/>
              </a:rPr>
              <a:t>Opis problema</a:t>
            </a:r>
            <a:endParaRPr sz="20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Želimo da simuliramo širenje topolote kroz neko čvrsto telo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Telo je izotropno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Definišemo prostor nad kojim simuliramo širenje topolote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Poznati su nam početni i granični uslovi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/>
        </p:nvSpPr>
        <p:spPr>
          <a:xfrm>
            <a:off x="448575" y="538300"/>
            <a:ext cx="5218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Matematički model - domen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6775" y="2117825"/>
            <a:ext cx="2036225" cy="26294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/>
          <p:nvPr/>
        </p:nvSpPr>
        <p:spPr>
          <a:xfrm>
            <a:off x="448575" y="1379300"/>
            <a:ext cx="5691900" cy="10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Definišemo domen nad kojim ćemo tražiti rešenje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Najčešće se definiše kvadratni domen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/>
        </p:nvSpPr>
        <p:spPr>
          <a:xfrm>
            <a:off x="448575" y="1536275"/>
            <a:ext cx="6803700" cy="29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Toplotna jednačina: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Granični uslovi: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Početni uslovi: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Rešenje jednačine: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4750" y="1371800"/>
            <a:ext cx="3024925" cy="70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4750" y="2417650"/>
            <a:ext cx="4185800" cy="28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14750" y="4147300"/>
            <a:ext cx="1620471" cy="2886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448575" y="538300"/>
            <a:ext cx="5218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Matematički model - PDJ i uslovi</a:t>
            </a:r>
            <a:endParaRPr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14750" y="3282475"/>
            <a:ext cx="3824943" cy="28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10701" y="1581025"/>
            <a:ext cx="1259675" cy="28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/>
        </p:nvSpPr>
        <p:spPr>
          <a:xfrm>
            <a:off x="474950" y="1798950"/>
            <a:ext cx="3519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Montserrat Medium"/>
                <a:ea typeface="Montserrat Medium"/>
                <a:cs typeface="Montserrat Medium"/>
                <a:sym typeface="Montserrat Medium"/>
              </a:rPr>
              <a:t>Metod</a:t>
            </a:r>
            <a:endParaRPr sz="3200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/>
        </p:nvSpPr>
        <p:spPr>
          <a:xfrm>
            <a:off x="640325" y="654125"/>
            <a:ext cx="68037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Montserrat SemiBold"/>
                <a:ea typeface="Montserrat SemiBold"/>
                <a:cs typeface="Montserrat SemiBold"/>
                <a:sym typeface="Montserrat SemiBold"/>
              </a:rPr>
              <a:t>Metoda konačne razlike</a:t>
            </a:r>
            <a:endParaRPr sz="20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Diskretizujemo domen i odredimo vremenski korak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Aproksimiramo (diskretizujemo) parcijalne izvode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2075" y="2775675"/>
            <a:ext cx="6433974" cy="18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/>
        </p:nvSpPr>
        <p:spPr>
          <a:xfrm>
            <a:off x="640325" y="654125"/>
            <a:ext cx="6803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Montserrat SemiBold"/>
                <a:ea typeface="Montserrat SemiBold"/>
                <a:cs typeface="Montserrat SemiBold"/>
                <a:sym typeface="Montserrat SemiBold"/>
              </a:rPr>
              <a:t>Metoda konačne razlike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0" name="Google Shape;10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8900" y="3790725"/>
            <a:ext cx="1070646" cy="4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/>
        </p:nvSpPr>
        <p:spPr>
          <a:xfrm>
            <a:off x="859750" y="3857625"/>
            <a:ext cx="17643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Uslov </a:t>
            </a:r>
            <a:r>
              <a:rPr lang="en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stabilnosti:</a:t>
            </a:r>
            <a:endParaRPr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4450" y="2269700"/>
            <a:ext cx="7275101" cy="60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/>
        </p:nvSpPr>
        <p:spPr>
          <a:xfrm>
            <a:off x="640325" y="654125"/>
            <a:ext cx="6803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Montserrat SemiBold"/>
                <a:ea typeface="Montserrat SemiBold"/>
                <a:cs typeface="Montserrat SemiBold"/>
                <a:sym typeface="Montserrat SemiBold"/>
              </a:rPr>
              <a:t>Nuronska mreža informisana fizikom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8" name="Google Shape;108;p21"/>
          <p:cNvSpPr txBox="1"/>
          <p:nvPr/>
        </p:nvSpPr>
        <p:spPr>
          <a:xfrm>
            <a:off x="448575" y="1379300"/>
            <a:ext cx="6698400" cy="20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Duboka neuronska mreža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Modifikovana funkcija cilja (loss funkcija) tako da uključi PDJ, granične i početne uslove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 Medium"/>
              <a:buChar char="●"/>
            </a:pPr>
            <a:r>
              <a:rPr lang="en">
                <a:latin typeface="Montserrat Medium"/>
                <a:ea typeface="Montserrat Medium"/>
                <a:cs typeface="Montserrat Medium"/>
                <a:sym typeface="Montserrat Medium"/>
              </a:rPr>
              <a:t>Parcijalni izvodi se automatski računaju korišćenjem tehnike automatskog diferenciranja 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6551" y="3274525"/>
            <a:ext cx="2682151" cy="172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